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1105" r:id="rId2"/>
    <p:sldId id="2376" r:id="rId3"/>
    <p:sldId id="2114" r:id="rId4"/>
    <p:sldId id="2144" r:id="rId5"/>
    <p:sldId id="2146" r:id="rId6"/>
    <p:sldId id="2147" r:id="rId7"/>
    <p:sldId id="2374" r:id="rId8"/>
    <p:sldId id="2367" r:id="rId9"/>
    <p:sldId id="2354" r:id="rId10"/>
    <p:sldId id="2375" r:id="rId11"/>
    <p:sldId id="2360" r:id="rId12"/>
    <p:sldId id="2353" r:id="rId13"/>
    <p:sldId id="2372" r:id="rId14"/>
    <p:sldId id="237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ys stil 1 – uthevin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7" autoAdjust="0"/>
    <p:restoredTop sz="79436" autoAdjust="0"/>
  </p:normalViewPr>
  <p:slideViewPr>
    <p:cSldViewPr snapToGrid="0">
      <p:cViewPr varScale="1">
        <p:scale>
          <a:sx n="90" d="100"/>
          <a:sy n="90" d="100"/>
        </p:scale>
        <p:origin x="1392" y="96"/>
      </p:cViewPr>
      <p:guideLst/>
    </p:cSldViewPr>
  </p:slideViewPr>
  <p:notesTextViewPr>
    <p:cViewPr>
      <p:scale>
        <a:sx n="232" d="100"/>
        <a:sy n="232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sbjørn Vetti" userId="9f681607-eabc-459e-8453-95833078fb3f" providerId="ADAL" clId="{341C05E3-E46C-476F-B041-D8A457A0C102}"/>
    <pc:docChg chg="delSld delMainMaster">
      <pc:chgData name="Åsbjørn Vetti" userId="9f681607-eabc-459e-8453-95833078fb3f" providerId="ADAL" clId="{341C05E3-E46C-476F-B041-D8A457A0C102}" dt="2023-06-13T16:02:34.682" v="1" actId="47"/>
      <pc:docMkLst>
        <pc:docMk/>
      </pc:docMkLst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810151901" sldId="256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171417892" sldId="257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558196101" sldId="259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403831695" sldId="260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425755417" sldId="261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320036099" sldId="262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633955877" sldId="264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115541812" sldId="265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895036531" sldId="266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047653214" sldId="267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789513317" sldId="268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232484834" sldId="269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613324191" sldId="271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675559598" sldId="272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26675034" sldId="274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254908477" sldId="275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69521150" sldId="276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880232598" sldId="277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043576495" sldId="278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727622751" sldId="279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522358224" sldId="280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150090346" sldId="281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52547273" sldId="2377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4179944837" sldId="2378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714761783" sldId="2379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408539026" sldId="2380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865020134" sldId="2381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217392037" sldId="2382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931535244" sldId="2383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4223828096" sldId="2384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517409056" sldId="2385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287642031" sldId="2386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762673222" sldId="2387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775128084" sldId="2388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413866712" sldId="2389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267930333" sldId="2390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777271830" sldId="2391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629580588" sldId="2392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020103169" sldId="2393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669152559" sldId="2394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802500254" sldId="2395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337760629" sldId="2396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321373476" sldId="2397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4020683604" sldId="2398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245641412" sldId="2399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453657338" sldId="2400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479176934" sldId="2401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141530547" sldId="2402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398175261" sldId="2403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537580225" sldId="2404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53478064" sldId="2405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67021092" sldId="2406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405318722" sldId="2407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773161853" sldId="2408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036289935" sldId="2409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3880769450" sldId="2410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1969639120" sldId="2411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583146013" sldId="2412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025997956" sldId="2413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740264089" sldId="2414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390771728" sldId="2415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0701352" sldId="2416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683165749" sldId="2417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529270818" sldId="2419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665944027" sldId="2420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830685296" sldId="2421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265479682" sldId="2422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874834662" sldId="2423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045535705" sldId="2424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74077266" sldId="2425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1182954222" sldId="2426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543906431" sldId="2428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908139174" sldId="2429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552171271" sldId="2430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578972155" sldId="2431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479240060" sldId="2432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400940651" sldId="2433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107512299" sldId="2434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672254139" sldId="2435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145104484" sldId="2436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547061886" sldId="2437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4224906539" sldId="2438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3322765907" sldId="2439"/>
        </pc:sldMkLst>
      </pc:sldChg>
      <pc:sldChg chg="del">
        <pc:chgData name="Åsbjørn Vetti" userId="9f681607-eabc-459e-8453-95833078fb3f" providerId="ADAL" clId="{341C05E3-E46C-476F-B041-D8A457A0C102}" dt="2023-06-13T16:02:34.682" v="1" actId="47"/>
        <pc:sldMkLst>
          <pc:docMk/>
          <pc:sldMk cId="2093508273" sldId="2440"/>
        </pc:sldMkLst>
      </pc:sldChg>
      <pc:sldChg chg="del">
        <pc:chgData name="Åsbjørn Vetti" userId="9f681607-eabc-459e-8453-95833078fb3f" providerId="ADAL" clId="{341C05E3-E46C-476F-B041-D8A457A0C102}" dt="2023-06-13T16:02:22.170" v="0" actId="47"/>
        <pc:sldMkLst>
          <pc:docMk/>
          <pc:sldMk cId="2376377300" sldId="2441"/>
        </pc:sldMkLst>
      </pc:sldChg>
      <pc:sldMasterChg chg="del delSldLayout">
        <pc:chgData name="Åsbjørn Vetti" userId="9f681607-eabc-459e-8453-95833078fb3f" providerId="ADAL" clId="{341C05E3-E46C-476F-B041-D8A457A0C102}" dt="2023-06-13T16:02:34.682" v="1" actId="47"/>
        <pc:sldMasterMkLst>
          <pc:docMk/>
          <pc:sldMasterMk cId="715838710" sldId="2147483648"/>
        </pc:sldMasterMkLst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972164000" sldId="2147483649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244380800" sldId="2147483650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2749617455" sldId="2147483651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388113193" sldId="2147483652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3869599983" sldId="2147483653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3501027869" sldId="2147483654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1120629645" sldId="2147483655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884680968" sldId="2147483656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1339313763" sldId="2147483657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3537445218" sldId="2147483658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715838710" sldId="2147483648"/>
            <pc:sldLayoutMk cId="776098789" sldId="2147483659"/>
          </pc:sldLayoutMkLst>
        </pc:sldLayoutChg>
      </pc:sldMasterChg>
      <pc:sldMasterChg chg="del delSldLayout">
        <pc:chgData name="Åsbjørn Vetti" userId="9f681607-eabc-459e-8453-95833078fb3f" providerId="ADAL" clId="{341C05E3-E46C-476F-B041-D8A457A0C102}" dt="2023-06-13T16:02:34.682" v="1" actId="47"/>
        <pc:sldMasterMkLst>
          <pc:docMk/>
          <pc:sldMasterMk cId="405313883" sldId="2147483660"/>
        </pc:sldMasterMkLst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1747001853" sldId="2147483661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3714651808" sldId="2147483662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3655001606" sldId="2147483663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992385137" sldId="2147483664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3836828458" sldId="2147483665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776131395" sldId="2147483666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1446682000" sldId="2147483667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952938304" sldId="2147483668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1566634089" sldId="2147483669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868728254" sldId="2147483670"/>
          </pc:sldLayoutMkLst>
        </pc:sldLayoutChg>
        <pc:sldLayoutChg chg="del">
          <pc:chgData name="Åsbjørn Vetti" userId="9f681607-eabc-459e-8453-95833078fb3f" providerId="ADAL" clId="{341C05E3-E46C-476F-B041-D8A457A0C102}" dt="2023-06-13T16:02:34.682" v="1" actId="47"/>
          <pc:sldLayoutMkLst>
            <pc:docMk/>
            <pc:sldMasterMk cId="405313883" sldId="2147483660"/>
            <pc:sldLayoutMk cId="1913119703" sldId="2147483671"/>
          </pc:sldLayoutMkLst>
        </pc:sldLayoutChg>
      </pc:sldMasterChg>
      <pc:sldMasterChg chg="del delSldLayout">
        <pc:chgData name="Åsbjørn Vetti" userId="9f681607-eabc-459e-8453-95833078fb3f" providerId="ADAL" clId="{341C05E3-E46C-476F-B041-D8A457A0C102}" dt="2023-06-13T16:02:22.170" v="0" actId="47"/>
        <pc:sldMasterMkLst>
          <pc:docMk/>
          <pc:sldMasterMk cId="1958390429" sldId="2147483684"/>
        </pc:sldMasterMkLst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3277977078" sldId="2147483685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3555804168" sldId="2147483686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3720340527" sldId="2147483687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2895540475" sldId="2147483688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3202754202" sldId="2147483689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1025503038" sldId="2147483690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1680608303" sldId="2147483691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2951355338" sldId="2147483692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1438710989" sldId="2147483693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156226691" sldId="2147483694"/>
          </pc:sldLayoutMkLst>
        </pc:sldLayoutChg>
        <pc:sldLayoutChg chg="del">
          <pc:chgData name="Åsbjørn Vetti" userId="9f681607-eabc-459e-8453-95833078fb3f" providerId="ADAL" clId="{341C05E3-E46C-476F-B041-D8A457A0C102}" dt="2023-06-13T16:02:22.170" v="0" actId="47"/>
          <pc:sldLayoutMkLst>
            <pc:docMk/>
            <pc:sldMasterMk cId="1958390429" sldId="2147483684"/>
            <pc:sldLayoutMk cId="2019762175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26E10-E7B7-462C-B938-951C0E744C8C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E1C0-5B16-4046-8C2A-2690ABA92C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63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36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12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51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796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223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20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344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60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51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1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2D6B-442C-4FAC-98F0-8ED4601A22C2}" type="datetimeFigureOut">
              <a:rPr lang="nb-NO" smtClean="0"/>
              <a:t>13.06.2023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F5FB-5088-4AC7-80B8-B4DEB230BE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59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33075" y="764281"/>
            <a:ext cx="8582525" cy="5468077"/>
          </a:xfrm>
        </p:spPr>
        <p:txBody>
          <a:bodyPr>
            <a:normAutofit/>
          </a:bodyPr>
          <a:lstStyle/>
          <a:p>
            <a:pPr algn="l"/>
            <a:r>
              <a:rPr lang="nb-NO" sz="3600" dirty="0"/>
              <a:t>Små kommuner – robuste grep</a:t>
            </a:r>
            <a:br>
              <a:rPr lang="nb-NO" sz="3600" dirty="0"/>
            </a:br>
            <a:r>
              <a:rPr lang="nb-NO" sz="3600" dirty="0"/>
              <a:t>- hva er mine beste råd på veien?</a:t>
            </a:r>
            <a:br>
              <a:rPr lang="nb-NO" dirty="0"/>
            </a:br>
            <a:br>
              <a:rPr lang="nb-NO" sz="2000" dirty="0"/>
            </a:br>
            <a:br>
              <a:rPr lang="nb-NO" sz="2200" dirty="0"/>
            </a:br>
            <a:br>
              <a:rPr lang="nb-NO" sz="2200" dirty="0"/>
            </a:br>
            <a:br>
              <a:rPr lang="nb-NO" sz="2200" dirty="0"/>
            </a:br>
            <a:r>
              <a:rPr lang="nb-NO" sz="2200" dirty="0"/>
              <a:t>Erfaringskonferanse for øykommunene Værøy, Røst, Træna m.fl.</a:t>
            </a:r>
            <a:br>
              <a:rPr lang="nb-NO" sz="2000" dirty="0"/>
            </a:br>
            <a:r>
              <a:rPr lang="nb-NO" sz="2000" dirty="0"/>
              <a:t>Bodø 12. - 13. juni 2023</a:t>
            </a:r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Av Geir Vinsand</a:t>
            </a:r>
            <a:br>
              <a:rPr lang="nb-NO" sz="2000" dirty="0"/>
            </a:br>
            <a:br>
              <a:rPr lang="nb-NO" dirty="0"/>
            </a:br>
            <a:r>
              <a:rPr lang="nb-NO" dirty="0"/>
              <a:t>     </a:t>
            </a:r>
            <a:endParaRPr lang="nb-NO" sz="360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D1D5DF8-C1F7-9FB0-0518-1AF1764F2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725" y="136339"/>
            <a:ext cx="104250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56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Fremtidig interkommunal arkitektur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altLang="nb-NO" sz="2400" dirty="0"/>
              <a:t>Grunnkompetanse må sikres i alle generalistkommuner</a:t>
            </a:r>
          </a:p>
          <a:p>
            <a:pPr lvl="1">
              <a:defRPr/>
            </a:pPr>
            <a:r>
              <a:rPr lang="nb-NO" altLang="nb-NO" sz="2000" dirty="0"/>
              <a:t>Administrativ ledelse</a:t>
            </a:r>
          </a:p>
          <a:p>
            <a:pPr lvl="1">
              <a:defRPr/>
            </a:pPr>
            <a:r>
              <a:rPr lang="nb-NO" altLang="nb-NO" sz="2000" dirty="0"/>
              <a:t>Lokal plan- og utviklingskompetanse</a:t>
            </a:r>
          </a:p>
          <a:p>
            <a:pPr lvl="1">
              <a:defRPr/>
            </a:pPr>
            <a:r>
              <a:rPr lang="nb-NO" altLang="nb-NO" sz="2000" dirty="0" err="1"/>
              <a:t>Bestillerkompetanse</a:t>
            </a:r>
            <a:r>
              <a:rPr lang="nb-NO" altLang="nb-NO" sz="2000" dirty="0"/>
              <a:t> på lovpålagte tjenesteområder</a:t>
            </a:r>
          </a:p>
          <a:p>
            <a:pPr lvl="1">
              <a:defRPr/>
            </a:pPr>
            <a:r>
              <a:rPr lang="nb-NO" altLang="nb-NO" sz="2000" dirty="0"/>
              <a:t>Driftskompetanse og kapasitet i stedlig tjenesteapparat</a:t>
            </a:r>
          </a:p>
          <a:p>
            <a:pPr>
              <a:defRPr/>
            </a:pPr>
            <a:r>
              <a:rPr lang="nb-NO" altLang="nb-NO" sz="2400" dirty="0"/>
              <a:t>Sterke argumenter for interkommunalt samarbeid om opptil 30 prosent av oppgavene </a:t>
            </a:r>
          </a:p>
          <a:p>
            <a:pPr lvl="1">
              <a:defRPr/>
            </a:pPr>
            <a:r>
              <a:rPr lang="nb-NO" altLang="nb-NO" sz="2000" dirty="0"/>
              <a:t>De fleste stab og støttefunksjoner inkl. IKT, lønn, regnskap, HR, kompetanse..</a:t>
            </a:r>
          </a:p>
          <a:p>
            <a:pPr lvl="1">
              <a:defRPr/>
            </a:pPr>
            <a:r>
              <a:rPr lang="nb-NO" altLang="nb-NO" sz="2000" dirty="0"/>
              <a:t>Alle smale kompetansekrevende velferdstjenester</a:t>
            </a:r>
          </a:p>
          <a:p>
            <a:pPr lvl="1">
              <a:defRPr/>
            </a:pPr>
            <a:r>
              <a:rPr lang="nb-NO" altLang="nb-NO" sz="2000" dirty="0"/>
              <a:t>Planfunksjon, landbruk, miljø, næring</a:t>
            </a:r>
          </a:p>
          <a:p>
            <a:pPr lvl="1">
              <a:defRPr/>
            </a:pPr>
            <a:r>
              <a:rPr lang="nb-NO" altLang="nb-NO" sz="2000" dirty="0"/>
              <a:t>Hoveddelen av teknisk sektor</a:t>
            </a:r>
          </a:p>
          <a:p>
            <a:pPr>
              <a:defRPr/>
            </a:pPr>
            <a:r>
              <a:rPr lang="nb-NO" altLang="nb-NO" sz="2400" dirty="0"/>
              <a:t>Samordnet organisering og styring</a:t>
            </a:r>
          </a:p>
          <a:p>
            <a:pPr lvl="1">
              <a:defRPr/>
            </a:pPr>
            <a:r>
              <a:rPr lang="nb-NO" altLang="nb-NO" sz="2000" dirty="0"/>
              <a:t>Oppgavefellesskap for tjenesteutvikling</a:t>
            </a:r>
          </a:p>
          <a:p>
            <a:pPr lvl="1">
              <a:defRPr/>
            </a:pPr>
            <a:r>
              <a:rPr lang="nb-NO" altLang="nb-NO" sz="2000" dirty="0"/>
              <a:t>Oppgavefellesskap for samfunnsutvikling </a:t>
            </a:r>
          </a:p>
          <a:p>
            <a:pPr lvl="1">
              <a:defRPr/>
            </a:pPr>
            <a:r>
              <a:rPr lang="nb-NO" altLang="nb-NO" sz="2000" dirty="0"/>
              <a:t>Evt. ett samlet oppgavefellesskap </a:t>
            </a:r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83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Mine beste råd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nb-NO" altLang="nb-NO" sz="1800" dirty="0">
                <a:solidFill>
                  <a:srgbClr val="FF0000"/>
                </a:solidFill>
              </a:rPr>
              <a:t>Kommuniser alvoret og vær ærlige om sårbarheten og begrensningene</a:t>
            </a:r>
            <a:r>
              <a:rPr lang="nb-NO" altLang="nb-NO" sz="1800" dirty="0"/>
              <a:t>, glem alenegang, kommunen det er meg, festivalkommune uten barnevern, lekmannskommuner uten fagkompetanse, kommunelov og forvaltningslov passer ikke her, plattformkommuner, not </a:t>
            </a:r>
            <a:r>
              <a:rPr lang="nb-NO" altLang="nb-NO" sz="1800" dirty="0" err="1"/>
              <a:t>incorporated</a:t>
            </a:r>
            <a:endParaRPr lang="nb-NO" altLang="nb-NO" sz="1800" dirty="0"/>
          </a:p>
          <a:p>
            <a:pPr>
              <a:buFont typeface="+mj-lt"/>
              <a:buAutoNum type="arabicPeriod"/>
              <a:defRPr/>
            </a:pPr>
            <a:r>
              <a:rPr lang="nb-NO" altLang="nb-NO" sz="1800" dirty="0">
                <a:solidFill>
                  <a:srgbClr val="FF0000"/>
                </a:solidFill>
              </a:rPr>
              <a:t>Avklar langsiktig strategi for tjenesteutvikling og samfunnsutvikling</a:t>
            </a:r>
            <a:r>
              <a:rPr lang="nb-NO" altLang="nb-NO" sz="1800" dirty="0"/>
              <a:t>, hva er målene og hva skal til for å sikre likeverdighet og bærekraftig utvikling?</a:t>
            </a:r>
          </a:p>
          <a:p>
            <a:pPr>
              <a:buFont typeface="+mj-lt"/>
              <a:buAutoNum type="arabicPeriod"/>
              <a:defRPr/>
            </a:pPr>
            <a:r>
              <a:rPr lang="nb-NO" altLang="nb-NO" sz="1800" dirty="0">
                <a:solidFill>
                  <a:srgbClr val="FF0000"/>
                </a:solidFill>
              </a:rPr>
              <a:t>Skaff dere en kompetent(e) kommunevenn(er)</a:t>
            </a:r>
            <a:r>
              <a:rPr lang="nb-NO" altLang="nb-NO" sz="1800" dirty="0"/>
              <a:t>, avslutt nødløsninger og shopping av lovpålagte velferdstjenester, kom dere ut av vertskommunespagatene</a:t>
            </a:r>
          </a:p>
          <a:p>
            <a:pPr>
              <a:buFont typeface="+mj-lt"/>
              <a:buAutoNum type="arabicPeriod"/>
              <a:defRPr/>
            </a:pPr>
            <a:r>
              <a:rPr lang="nb-NO" altLang="nb-NO" sz="1800" dirty="0">
                <a:solidFill>
                  <a:srgbClr val="FF0000"/>
                </a:solidFill>
              </a:rPr>
              <a:t>Sats på avtalebasert omstilling </a:t>
            </a:r>
            <a:r>
              <a:rPr lang="nb-NO" altLang="nb-NO" sz="1800" dirty="0" err="1">
                <a:solidFill>
                  <a:srgbClr val="FF0000"/>
                </a:solidFill>
              </a:rPr>
              <a:t>ifht</a:t>
            </a:r>
            <a:r>
              <a:rPr lang="nb-NO" altLang="nb-NO" sz="1800" dirty="0">
                <a:solidFill>
                  <a:srgbClr val="FF0000"/>
                </a:solidFill>
              </a:rPr>
              <a:t>. staten og fylkeskommunen</a:t>
            </a:r>
            <a:r>
              <a:rPr lang="nb-NO" altLang="nb-NO" sz="1800" dirty="0"/>
              <a:t>, og de andre utviklingsaktørene</a:t>
            </a:r>
          </a:p>
          <a:p>
            <a:pPr>
              <a:buFont typeface="+mj-lt"/>
              <a:buAutoNum type="arabicPeriod"/>
              <a:defRPr/>
            </a:pPr>
            <a:r>
              <a:rPr lang="nb-NO" altLang="nb-NO" sz="1800" dirty="0">
                <a:solidFill>
                  <a:srgbClr val="FF0000"/>
                </a:solidFill>
              </a:rPr>
              <a:t>Prøv noe nytt og offensivt</a:t>
            </a:r>
            <a:r>
              <a:rPr lang="nb-NO" altLang="nb-NO" sz="1800" dirty="0"/>
              <a:t>, som er langsiktig byggende</a:t>
            </a:r>
          </a:p>
          <a:p>
            <a:pPr marL="57150" indent="0">
              <a:buNone/>
              <a:defRPr/>
            </a:pPr>
            <a:endParaRPr lang="nb-NO" altLang="nb-NO" sz="1800" dirty="0"/>
          </a:p>
          <a:p>
            <a:pPr lvl="1"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2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Nasjonal øykommunestatus fra 2024?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altLang="nb-NO" sz="2000" dirty="0"/>
              <a:t>4-årig utviklingsavtale med staten og fylkeskommunen</a:t>
            </a:r>
          </a:p>
          <a:p>
            <a:pPr>
              <a:defRPr/>
            </a:pPr>
            <a:r>
              <a:rPr lang="nb-NO" altLang="nb-NO" sz="2000" dirty="0"/>
              <a:t>Definerte mål og strategier for tjenesteutvikling og samfunnsutvikling</a:t>
            </a:r>
          </a:p>
          <a:p>
            <a:pPr>
              <a:defRPr/>
            </a:pPr>
            <a:r>
              <a:rPr lang="nb-NO" altLang="nb-NO" sz="2000" dirty="0"/>
              <a:t>Felles kunnskapsgrunnlag, utviklingsressurser og markedsføring</a:t>
            </a:r>
          </a:p>
          <a:p>
            <a:pPr>
              <a:defRPr/>
            </a:pPr>
            <a:r>
              <a:rPr lang="nb-NO" altLang="nb-NO" sz="2000" dirty="0"/>
              <a:t>Felles forhandlingsutvalg</a:t>
            </a:r>
          </a:p>
          <a:p>
            <a:pPr>
              <a:defRPr/>
            </a:pPr>
            <a:r>
              <a:rPr lang="nb-NO" altLang="nb-NO" sz="2000" dirty="0"/>
              <a:t>Frikommunestatus </a:t>
            </a:r>
          </a:p>
          <a:p>
            <a:pPr lvl="2">
              <a:defRPr/>
            </a:pPr>
            <a:endParaRPr lang="nb-NO" altLang="nb-NO" sz="1000" dirty="0"/>
          </a:p>
          <a:p>
            <a:pPr lvl="2">
              <a:defRPr/>
            </a:pPr>
            <a:endParaRPr lang="nb-NO" altLang="nb-NO" sz="10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5B2A4584-C557-0413-1DB2-1F17A3AAF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537" y="2550249"/>
            <a:ext cx="5666643" cy="405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6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549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400" b="1" dirty="0">
                <a:solidFill>
                  <a:srgbClr val="FF0000"/>
                </a:solidFill>
              </a:rPr>
              <a:t>Hvorfor har vi ikke konkrete bosettingsmål?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C988A0C1-7652-54E6-3C41-797E1F180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197" y="1236636"/>
            <a:ext cx="7727974" cy="4384728"/>
          </a:xfrm>
          <a:prstGeom prst="rect">
            <a:avLst/>
          </a:prstGeom>
        </p:spPr>
      </p:pic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B87354F4-1823-1587-3C51-C2C9995F2EA7}"/>
              </a:ext>
            </a:extLst>
          </p:cNvPr>
          <p:cNvCxnSpPr>
            <a:cxnSpLocks/>
          </p:cNvCxnSpPr>
          <p:nvPr/>
        </p:nvCxnSpPr>
        <p:spPr>
          <a:xfrm>
            <a:off x="1989222" y="2302042"/>
            <a:ext cx="852637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>
            <a:extLst>
              <a:ext uri="{FF2B5EF4-FFF2-40B4-BE49-F238E27FC236}">
                <a16:creationId xmlns:a16="http://schemas.microsoft.com/office/drawing/2014/main" id="{8222E60E-6AA2-762C-32AA-E613DAECC5AC}"/>
              </a:ext>
            </a:extLst>
          </p:cNvPr>
          <p:cNvSpPr txBox="1"/>
          <p:nvPr/>
        </p:nvSpPr>
        <p:spPr>
          <a:xfrm>
            <a:off x="9025875" y="2038516"/>
            <a:ext cx="1705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FF0000"/>
                </a:solidFill>
                <a:latin typeface="Calibri"/>
              </a:rPr>
              <a:t>Minst 800 på Værøy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CFC1D61-805B-9A5B-20AA-BAB827E90385}"/>
              </a:ext>
            </a:extLst>
          </p:cNvPr>
          <p:cNvSpPr txBox="1"/>
          <p:nvPr/>
        </p:nvSpPr>
        <p:spPr>
          <a:xfrm>
            <a:off x="9025875" y="2989038"/>
            <a:ext cx="164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FF0000"/>
                </a:solidFill>
                <a:latin typeface="Calibri"/>
              </a:rPr>
              <a:t>Minst 600 på Røst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7202D55-93FB-C5A4-DF8D-CBFE6D3B29C1}"/>
              </a:ext>
            </a:extLst>
          </p:cNvPr>
          <p:cNvSpPr txBox="1"/>
          <p:nvPr/>
        </p:nvSpPr>
        <p:spPr>
          <a:xfrm>
            <a:off x="9033432" y="3487737"/>
            <a:ext cx="1642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FF0000"/>
                </a:solidFill>
                <a:latin typeface="Calibri"/>
              </a:rPr>
              <a:t>Minst 500 på Træna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8E6D5102-FB6E-2302-541F-B503DE6D5DC9}"/>
              </a:ext>
            </a:extLst>
          </p:cNvPr>
          <p:cNvCxnSpPr>
            <a:cxnSpLocks/>
          </p:cNvCxnSpPr>
          <p:nvPr/>
        </p:nvCxnSpPr>
        <p:spPr>
          <a:xfrm>
            <a:off x="1989222" y="3280772"/>
            <a:ext cx="852637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3E99D699-90EF-0509-606A-F6490F13BAC2}"/>
              </a:ext>
            </a:extLst>
          </p:cNvPr>
          <p:cNvCxnSpPr>
            <a:cxnSpLocks/>
          </p:cNvCxnSpPr>
          <p:nvPr/>
        </p:nvCxnSpPr>
        <p:spPr>
          <a:xfrm>
            <a:off x="1989222" y="3729789"/>
            <a:ext cx="8526379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5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800" b="1" dirty="0"/>
              <a:t>Flere mulige frikommuneområder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nb-NO" altLang="nb-NO" sz="2400" dirty="0"/>
              <a:t>Endringer i plansystem, planprosess og planfunksjon, utprøving av ny planfornankret modell for det grønne skiftet, MIK-reform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altLang="nb-NO" sz="2400" dirty="0"/>
              <a:t>Ny finansieringsmodell, grunnfinansiering uavhengig av folketall, særskilt øykommunetilskudd, vertskommunetilskudd til avlastningskommune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altLang="nb-NO" sz="2400" dirty="0"/>
              <a:t>Overgang til langsiktig strategisk samarbeid, én hovedleverandør på lovpålagte kjerneoppgaver, multifunksjonelt oppgavefellesskap med politisk styring og myndighetsutøvelse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altLang="nb-NO" sz="2400" dirty="0"/>
              <a:t>Helse- og sosialkommune, utprøving av felles helse og sosialtjeneste, sømløst integrert mot HF og NAV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altLang="nb-NO" sz="2400" dirty="0"/>
              <a:t>Kulturkommuner, nasjonal og internasjonal del</a:t>
            </a:r>
          </a:p>
          <a:p>
            <a:pPr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52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Blir viktigere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/>
          <a:lstStyle/>
          <a:p>
            <a:pPr>
              <a:defRPr/>
            </a:pPr>
            <a:r>
              <a:rPr lang="nb-NO" altLang="nb-NO" sz="2400" dirty="0"/>
              <a:t>Kommunens tilnærming til kommuneutvikling (egenpraten)</a:t>
            </a:r>
          </a:p>
          <a:p>
            <a:pPr>
              <a:defRPr/>
            </a:pPr>
            <a:r>
              <a:rPr lang="nb-NO" altLang="nb-NO" sz="2400" dirty="0"/>
              <a:t>Kommunestatus og den interkommunale arkitektur (nabopraten)</a:t>
            </a:r>
          </a:p>
          <a:p>
            <a:pPr>
              <a:defRPr/>
            </a:pPr>
            <a:r>
              <a:rPr lang="nb-NO" altLang="nb-NO" sz="2400" dirty="0"/>
              <a:t>Samarbeid med staten og fylkeskommunen (rammebetingelser)</a:t>
            </a:r>
          </a:p>
          <a:p>
            <a:pPr>
              <a:defRPr/>
            </a:pPr>
            <a:r>
              <a:rPr lang="nb-NO" altLang="nb-NO" sz="2400" dirty="0"/>
              <a:t>Kommunetypologi (reformbehov og muligheter)</a:t>
            </a:r>
          </a:p>
          <a:p>
            <a:pPr marL="0" indent="0">
              <a:buNone/>
              <a:defRPr/>
            </a:pPr>
            <a:endParaRPr lang="nb-NO" altLang="nb-NO" sz="2000" dirty="0"/>
          </a:p>
          <a:p>
            <a:pPr marL="0" indent="0">
              <a:buNone/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34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800" b="1" dirty="0"/>
              <a:t>Systemrelevante kommunetyper i Nord-Norge 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D1906053-7798-C71E-4AF4-F3D8185B964B}"/>
              </a:ext>
            </a:extLst>
          </p:cNvPr>
          <p:cNvSpPr txBox="1">
            <a:spLocks noChangeArrowheads="1"/>
          </p:cNvSpPr>
          <p:nvPr/>
        </p:nvSpPr>
        <p:spPr>
          <a:xfrm>
            <a:off x="1649197" y="815975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nb-NO" altLang="nb-NO" sz="1800" dirty="0">
                <a:solidFill>
                  <a:prstClr val="black"/>
                </a:solidFill>
                <a:latin typeface="Calibri"/>
              </a:rPr>
              <a:t>Grovsortering ut fra avstand/tilgjengelighet til regionalt senter</a:t>
            </a:r>
          </a:p>
          <a:p>
            <a:pPr algn="l">
              <a:defRPr/>
            </a:pPr>
            <a:r>
              <a:rPr lang="nb-NO" altLang="nb-NO" sz="1800" dirty="0">
                <a:solidFill>
                  <a:prstClr val="black"/>
                </a:solidFill>
                <a:latin typeface="Calibri"/>
              </a:rPr>
              <a:t>Skjønnsmessig vurdering av senterstruktur, avstander, barrierer, tilhørighet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474BF9B-EEC7-1979-E614-F55ED63D0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4727" y="1742395"/>
            <a:ext cx="8824765" cy="209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0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3260" y="188913"/>
            <a:ext cx="8229600" cy="6270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nb-NO" altLang="nb-NO" sz="2800" b="1" dirty="0"/>
              <a:t>Type 1 kommuner</a:t>
            </a:r>
            <a:br>
              <a:rPr lang="nb-NO" altLang="nb-NO" sz="2800" b="1" dirty="0"/>
            </a:br>
            <a:r>
              <a:rPr lang="nb-NO" altLang="nb-NO" sz="2200" b="1" dirty="0"/>
              <a:t>Senterkommuner og omegnskommuner i integrerte kommuneregioner, reisetid under ca. 1 time inkl. ferge med god regularitet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AD170F6A-2E71-0FBE-2761-B126E3B0D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253" y="1231633"/>
            <a:ext cx="5349240" cy="55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0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1383213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800" b="1" dirty="0"/>
              <a:t>Type 2 kommuner</a:t>
            </a:r>
            <a:br>
              <a:rPr lang="nb-NO" altLang="nb-NO" sz="2800" b="1" dirty="0"/>
            </a:br>
            <a:r>
              <a:rPr lang="nb-NO" altLang="nb-NO" sz="2000" b="1" dirty="0">
                <a:highlight>
                  <a:srgbClr val="FFFF00"/>
                </a:highlight>
              </a:rPr>
              <a:t>Ufrivillige små </a:t>
            </a:r>
            <a:r>
              <a:rPr lang="nb-NO" altLang="nb-NO" sz="2000" b="1" dirty="0"/>
              <a:t>med over 1 times reisevei til aktuell senterkommune, noen fergeavhengig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6B253716-51D6-1DD7-540C-19EA0314A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652" y="1650332"/>
            <a:ext cx="834232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1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1383213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800" b="1" dirty="0"/>
              <a:t>Type 3 kommuner</a:t>
            </a:r>
            <a:br>
              <a:rPr lang="nb-NO" altLang="nb-NO" sz="2800" b="1" dirty="0"/>
            </a:br>
            <a:r>
              <a:rPr lang="nb-NO" altLang="nb-NO" sz="2200" b="1" dirty="0">
                <a:highlight>
                  <a:srgbClr val="FFFF00"/>
                </a:highlight>
              </a:rPr>
              <a:t>Ufrivillige små </a:t>
            </a:r>
            <a:r>
              <a:rPr lang="nb-NO" altLang="nb-NO" sz="2200" b="1" dirty="0"/>
              <a:t>med 2-3 timer reisevei til aktuell senterkommune, øykommuner og kommuner med klimabetinget isolasjon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6F789F2A-9403-B2AB-69A8-3FF55893C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434" y="1717708"/>
            <a:ext cx="8646391" cy="3078881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197A57F-C172-0F78-739F-BCC0C0C298CD}"/>
              </a:ext>
            </a:extLst>
          </p:cNvPr>
          <p:cNvSpPr txBox="1"/>
          <p:nvPr/>
        </p:nvSpPr>
        <p:spPr>
          <a:xfrm>
            <a:off x="1909012" y="5141495"/>
            <a:ext cx="7451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  <a:latin typeface="Calibri"/>
              </a:rPr>
              <a:t>Tre nasjonale ikonkommuner: Værøy, Røst og Træna</a:t>
            </a:r>
          </a:p>
          <a:p>
            <a:endParaRPr lang="nb-NO" dirty="0">
              <a:solidFill>
                <a:srgbClr val="FF0000"/>
              </a:solidFill>
              <a:latin typeface="Calibri"/>
            </a:endParaRPr>
          </a:p>
          <a:p>
            <a:r>
              <a:rPr lang="nb-NO" dirty="0">
                <a:solidFill>
                  <a:srgbClr val="FF0000"/>
                </a:solidFill>
                <a:latin typeface="Calibri"/>
              </a:rPr>
              <a:t>Bør være rom for spesialløsninger</a:t>
            </a:r>
          </a:p>
        </p:txBody>
      </p:sp>
    </p:spTree>
    <p:extLst>
      <p:ext uri="{BB962C8B-B14F-4D97-AF65-F5344CB8AC3E}">
        <p14:creationId xmlns:p14="http://schemas.microsoft.com/office/powerpoint/2010/main" val="10919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345" y="193343"/>
            <a:ext cx="8229600" cy="549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nb-NO" altLang="nb-NO" sz="2800" b="1" dirty="0"/>
              <a:t>Langsiktig negativ trend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50555A72-14BA-EA4E-BA5C-73B5E2988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905" y="1190170"/>
            <a:ext cx="8229600" cy="5380269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6364770B-E0DB-E077-E449-5AB9099D5E20}"/>
              </a:ext>
            </a:extLst>
          </p:cNvPr>
          <p:cNvSpPr txBox="1"/>
          <p:nvPr/>
        </p:nvSpPr>
        <p:spPr>
          <a:xfrm>
            <a:off x="3048871" y="3848219"/>
            <a:ext cx="5542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  <a:latin typeface="Calibri"/>
              </a:rPr>
              <a:t>30,7% nedgang i folketallet på Røst de siste 25 årene</a:t>
            </a:r>
          </a:p>
          <a:p>
            <a:r>
              <a:rPr lang="nb-NO" dirty="0">
                <a:solidFill>
                  <a:srgbClr val="FF0000"/>
                </a:solidFill>
                <a:latin typeface="Calibri"/>
              </a:rPr>
              <a:t>15,7% nedgang på Værøy</a:t>
            </a:r>
          </a:p>
          <a:p>
            <a:r>
              <a:rPr lang="nb-NO" dirty="0">
                <a:solidFill>
                  <a:srgbClr val="FF0000"/>
                </a:solidFill>
                <a:latin typeface="Calibri"/>
              </a:rPr>
              <a:t>8,5% nedgang på Træna</a:t>
            </a:r>
          </a:p>
        </p:txBody>
      </p:sp>
    </p:spTree>
    <p:extLst>
      <p:ext uri="{BB962C8B-B14F-4D97-AF65-F5344CB8AC3E}">
        <p14:creationId xmlns:p14="http://schemas.microsoft.com/office/powerpoint/2010/main" val="176150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Tre mulige modeller for kommuneutvikling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834558" cy="583334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b-NO" altLang="nb-NO" sz="2000" dirty="0"/>
              <a:t>Modell 0: Fortsatt generalistkommune + praktisk pragmatisk samarbeid</a:t>
            </a:r>
          </a:p>
          <a:p>
            <a:pPr marL="0" indent="0">
              <a:buNone/>
              <a:defRPr/>
            </a:pPr>
            <a:r>
              <a:rPr lang="nb-NO" altLang="nb-NO" sz="2000" dirty="0"/>
              <a:t>Modell 1: Fortsatt generalistkommune + tyngre langsiktig samarbeid</a:t>
            </a:r>
          </a:p>
          <a:p>
            <a:pPr marL="0" indent="0">
              <a:buNone/>
              <a:defRPr/>
            </a:pPr>
            <a:r>
              <a:rPr lang="nb-NO" altLang="nb-NO" sz="2000" dirty="0"/>
              <a:t>Model 2: Kommunesammenslutning + lokalstyrestatus</a:t>
            </a:r>
          </a:p>
          <a:p>
            <a:pPr marL="0" indent="0">
              <a:buNone/>
              <a:defRPr/>
            </a:pPr>
            <a:endParaRPr lang="nb-NO" altLang="nb-NO" sz="2000" dirty="0"/>
          </a:p>
          <a:p>
            <a:pPr marL="0" indent="0">
              <a:buNone/>
              <a:defRPr/>
            </a:pPr>
            <a:r>
              <a:rPr lang="nb-NO" altLang="nb-NO" sz="2000" dirty="0"/>
              <a:t>Lite aktuelle alternativer:</a:t>
            </a:r>
          </a:p>
          <a:p>
            <a:pPr>
              <a:defRPr/>
            </a:pPr>
            <a:r>
              <a:rPr lang="nb-NO" altLang="nb-NO" sz="2000" dirty="0"/>
              <a:t>Oppgavedifferensiering dvs. oppgaveoverføring til staten, fylkeskommunen eller en nabokommune </a:t>
            </a:r>
          </a:p>
          <a:p>
            <a:pPr>
              <a:defRPr/>
            </a:pPr>
            <a:r>
              <a:rPr lang="nb-NO" altLang="nb-NO" sz="2000" dirty="0"/>
              <a:t>Privatisering, oppgaveoverføring til en privat aktør</a:t>
            </a:r>
          </a:p>
          <a:p>
            <a:pPr>
              <a:defRPr/>
            </a:pPr>
            <a:r>
              <a:rPr lang="nb-NO" altLang="nb-NO" sz="2000" dirty="0"/>
              <a:t>Svalbardløsning: Ikke fullverdige velferdskommuner, ikke eldreomsorg</a:t>
            </a:r>
          </a:p>
          <a:p>
            <a:pPr marL="0" indent="0">
              <a:buNone/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262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197" y="188913"/>
            <a:ext cx="8229600" cy="706090"/>
          </a:xfrm>
        </p:spPr>
        <p:txBody>
          <a:bodyPr/>
          <a:lstStyle/>
          <a:p>
            <a:pPr algn="l" eaLnBrk="1" hangingPunct="1"/>
            <a:r>
              <a:rPr lang="nb-NO" altLang="nb-NO" sz="2800" b="1" dirty="0"/>
              <a:t>Anbefalt interkommunalt samarbeid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8245" y="895004"/>
            <a:ext cx="8959755" cy="58333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Formalisert</a:t>
            </a:r>
            <a:r>
              <a:rPr lang="nb-NO" altLang="nb-NO" sz="2400" dirty="0"/>
              <a:t>, mer enn midlertidig prosjekt og løpende tjenestekjøp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Faste partnere</a:t>
            </a:r>
            <a:r>
              <a:rPr lang="nb-NO" altLang="nb-NO" sz="2400" dirty="0"/>
              <a:t>, ikke tilfeldig shopping fra ulike leverandører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Regional løsning</a:t>
            </a:r>
            <a:r>
              <a:rPr lang="nb-NO" altLang="nb-NO" sz="2400" dirty="0"/>
              <a:t>, fra en kompetent senterkommune eller fra et formalisert regionalt samarbeid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I nærregionen </a:t>
            </a:r>
            <a:r>
              <a:rPr lang="nb-NO" altLang="nb-NO" sz="2400" dirty="0"/>
              <a:t>(funksjonalitetsprinsipp)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Full digital fusjon </a:t>
            </a:r>
            <a:r>
              <a:rPr lang="nb-NO" altLang="nb-NO" sz="2400" dirty="0" err="1"/>
              <a:t>ifht</a:t>
            </a:r>
            <a:r>
              <a:rPr lang="nb-NO" altLang="nb-NO" sz="2400" dirty="0"/>
              <a:t>. hovedleverandør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Felles tjenestestandard</a:t>
            </a:r>
            <a:r>
              <a:rPr lang="nb-NO" altLang="nb-NO" sz="2400" dirty="0"/>
              <a:t>, kvalitetssystem og fagressurs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Avklarte mål og prinsipper </a:t>
            </a:r>
            <a:r>
              <a:rPr lang="nb-NO" altLang="nb-NO" sz="2400" dirty="0"/>
              <a:t>for samarbeid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b-NO" altLang="nb-NO" sz="2400" dirty="0">
                <a:solidFill>
                  <a:srgbClr val="FF0000"/>
                </a:solidFill>
              </a:rPr>
              <a:t>Samordnet styring og ledelse </a:t>
            </a:r>
            <a:r>
              <a:rPr lang="nb-NO" altLang="nb-NO" sz="2400" dirty="0"/>
              <a:t>av samarbeidet om lovpålagte kjerneoppgaver</a:t>
            </a:r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14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marL="0" indent="0">
              <a:buNone/>
              <a:defRPr/>
            </a:pPr>
            <a:endParaRPr lang="nb-NO" altLang="nb-NO" sz="2800" dirty="0"/>
          </a:p>
          <a:p>
            <a:pPr eaLnBrk="1" hangingPunct="1">
              <a:defRPr/>
            </a:pPr>
            <a:endParaRPr lang="nb-NO" altLang="nb-NO" dirty="0"/>
          </a:p>
          <a:p>
            <a:pPr eaLnBrk="1" hangingPunct="1">
              <a:buFontTx/>
              <a:buNone/>
              <a:defRPr/>
            </a:pPr>
            <a:endParaRPr lang="nb-NO" altLang="nb-NO" dirty="0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188913"/>
            <a:ext cx="10429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87634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E1B8F2D0440C4FA4A7E06BE9E2146F" ma:contentTypeVersion="7" ma:contentTypeDescription="Opprett et nytt dokument." ma:contentTypeScope="" ma:versionID="6b17db5be11a96164eb7a6ee71de73a8">
  <xsd:schema xmlns:xsd="http://www.w3.org/2001/XMLSchema" xmlns:xs="http://www.w3.org/2001/XMLSchema" xmlns:p="http://schemas.microsoft.com/office/2006/metadata/properties" xmlns:ns2="0dcb282d-c5a5-4ab7-9149-b2c8c8ae4e28" targetNamespace="http://schemas.microsoft.com/office/2006/metadata/properties" ma:root="true" ma:fieldsID="663101cddbea715ab5f8233df4550c87" ns2:_="">
    <xsd:import namespace="0dcb282d-c5a5-4ab7-9149-b2c8c8ae4e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b282d-c5a5-4ab7-9149-b2c8c8ae4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9DFA0-B8A1-4529-927E-C0305025437B}"/>
</file>

<file path=customXml/itemProps2.xml><?xml version="1.0" encoding="utf-8"?>
<ds:datastoreItem xmlns:ds="http://schemas.openxmlformats.org/officeDocument/2006/customXml" ds:itemID="{7EE1ADAD-20A2-459E-B4F0-DB7A718C357F}"/>
</file>

<file path=customXml/itemProps3.xml><?xml version="1.0" encoding="utf-8"?>
<ds:datastoreItem xmlns:ds="http://schemas.openxmlformats.org/officeDocument/2006/customXml" ds:itemID="{07F34AB5-0979-4ED5-A8D4-0D8293606A00}"/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645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2_Office-tema</vt:lpstr>
      <vt:lpstr>Små kommuner – robuste grep - hva er mine beste råd på veien?     Erfaringskonferanse for øykommunene Værøy, Røst, Træna m.fl. Bodø 12. - 13. juni 2023  Av Geir Vinsand       </vt:lpstr>
      <vt:lpstr>Blir viktigere</vt:lpstr>
      <vt:lpstr>Systemrelevante kommunetyper i Nord-Norge </vt:lpstr>
      <vt:lpstr>Type 1 kommuner Senterkommuner og omegnskommuner i integrerte kommuneregioner, reisetid under ca. 1 time inkl. ferge med god regularitet</vt:lpstr>
      <vt:lpstr>Type 2 kommuner Ufrivillige små med over 1 times reisevei til aktuell senterkommune, noen fergeavhengig</vt:lpstr>
      <vt:lpstr>Type 3 kommuner Ufrivillige små med 2-3 timer reisevei til aktuell senterkommune, øykommuner og kommuner med klimabetinget isolasjon</vt:lpstr>
      <vt:lpstr>Langsiktig negativ trend</vt:lpstr>
      <vt:lpstr>Tre mulige modeller for kommuneutvikling</vt:lpstr>
      <vt:lpstr>Anbefalt interkommunalt samarbeid</vt:lpstr>
      <vt:lpstr>Fremtidig interkommunal arkitektur</vt:lpstr>
      <vt:lpstr>Mine beste råd</vt:lpstr>
      <vt:lpstr>Nasjonal øykommunestatus fra 2024?</vt:lpstr>
      <vt:lpstr>Hvorfor har vi ikke konkrete bosettingsmål?</vt:lpstr>
      <vt:lpstr>Flere mulige frikommuneområder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erfaringskonferansen  Små kommuner – robuste grep</dc:title>
  <dc:creator>Åsbjørn Vetti</dc:creator>
  <cp:lastModifiedBy>Åsbjørn Vetti</cp:lastModifiedBy>
  <cp:revision>7</cp:revision>
  <dcterms:created xsi:type="dcterms:W3CDTF">2023-04-14T07:14:39Z</dcterms:created>
  <dcterms:modified xsi:type="dcterms:W3CDTF">2023-06-13T16:02:37Z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0x01010036E1B8F2D0440C4FA4A7E06BE9E2146F</vt:lpwstr>
  </property>
</Properties>
</file>